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11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+mn-ea"/>
        <a:cs typeface="Arial Unicode MS" charset="0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+mn-ea"/>
        <a:cs typeface="Arial Unicode MS" charset="0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+mn-ea"/>
        <a:cs typeface="Arial Unicode MS" charset="0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+mn-ea"/>
        <a:cs typeface="Arial Unicode MS" charset="0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+mn-ea"/>
        <a:cs typeface="Arial Unicode MS" charset="0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+mn-ea"/>
        <a:cs typeface="Arial Unicode MS" charset="0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+mn-ea"/>
        <a:cs typeface="Arial Unicode MS" charset="0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+mn-ea"/>
        <a:cs typeface="Arial Unicode MS" charset="0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+mn-ea"/>
        <a:cs typeface="Arial Unicode MS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516" y="-10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sldImg"/>
          </p:nvPr>
        </p:nvSpPr>
        <p:spPr bwMode="auto">
          <a:xfrm>
            <a:off x="0" y="695325"/>
            <a:ext cx="0" cy="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sp>
      <p:sp>
        <p:nvSpPr>
          <p:cNvPr id="3074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0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4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687DA39F-C0B7-47EF-993C-0F7570087F83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78F410F9-294D-40C4-8EC3-2E7C7AFA7FA3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5600" y="419100"/>
            <a:ext cx="2132013" cy="56753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419100"/>
            <a:ext cx="6248400" cy="56753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B4D8A027-84B9-4815-8ACA-28D5992AE065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60712A8A-D5A8-4698-A8F6-2294B3D1C55E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F6B6CF5B-151F-48C5-8546-27AF9AC438FB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1564C139-9A80-473D-8735-75BFEA450185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604963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352B9774-9A49-4F24-8591-21A56983C76B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F3F17AF2-1A9D-4996-89E7-AB98F20803E9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48B68D78-AD7F-4449-AC97-98D6BA871AE5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1776D112-6BF8-4C93-AB0A-8D9D50C85A60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E7EB1F59-5ABF-473C-A2F3-688EB62EB744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2E20F692-D66B-4F20-AC49-9B5D3C32A62C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34D9FC84-5FDC-4E25-8B72-8B4EEF311CC8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3261D686-2DA6-4635-BB51-D6B222DBAE27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13563" y="471488"/>
            <a:ext cx="2151062" cy="56578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71488"/>
            <a:ext cx="6303963" cy="56578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84753FB4-798F-4B9F-BE52-CF67D9B4F14B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3" y="471488"/>
            <a:ext cx="7770812" cy="14319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>
          <a:xfrm>
            <a:off x="685800" y="6248400"/>
            <a:ext cx="1903413" cy="455613"/>
          </a:xfrm>
        </p:spPr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>
          <a:xfrm>
            <a:off x="3124200" y="6248400"/>
            <a:ext cx="2894013" cy="455613"/>
          </a:xfrm>
        </p:spPr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>
          <a:xfrm>
            <a:off x="6553200" y="6248400"/>
            <a:ext cx="1903413" cy="455613"/>
          </a:xfrm>
        </p:spPr>
        <p:txBody>
          <a:bodyPr/>
          <a:lstStyle>
            <a:lvl1pPr>
              <a:defRPr/>
            </a:lvl1pPr>
          </a:lstStyle>
          <a:p>
            <a:fld id="{C73B3CE1-57F0-499A-B43E-562FFD4D9741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7F94A981-0603-4A62-8147-31E1F6A1AF66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8413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981200"/>
            <a:ext cx="381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F500B39C-DB52-48C8-8EE6-D6C990BA48F4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8ACFA354-041F-408D-B9BA-B9315DF9F416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55AE1780-21A5-429E-8A94-466F699C3FCD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37EB7308-D88A-4D7A-A727-973D7178C18F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948A2B6F-119C-4B2C-9F90-0C29FFF5CA2F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89DB7D76-B0B5-4C1E-AE19-585DAEDAFC1F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5" name="Group 1"/>
          <p:cNvGrpSpPr>
            <a:grpSpLocks/>
          </p:cNvGrpSpPr>
          <p:nvPr/>
        </p:nvGrpSpPr>
        <p:grpSpPr bwMode="auto">
          <a:xfrm>
            <a:off x="-8410575" y="1588"/>
            <a:ext cx="17541875" cy="13689012"/>
            <a:chOff x="-5298" y="1"/>
            <a:chExt cx="11050" cy="8623"/>
          </a:xfrm>
        </p:grpSpPr>
        <p:sp>
          <p:nvSpPr>
            <p:cNvPr id="1026" name="Freeform 2"/>
            <p:cNvSpPr>
              <a:spLocks noChangeArrowheads="1"/>
            </p:cNvSpPr>
            <p:nvPr/>
          </p:nvSpPr>
          <p:spPr bwMode="auto">
            <a:xfrm>
              <a:off x="3394" y="999"/>
              <a:ext cx="2359" cy="3314"/>
            </a:xfrm>
            <a:custGeom>
              <a:avLst/>
              <a:gdLst/>
              <a:ahLst/>
              <a:cxnLst>
                <a:cxn ang="0">
                  <a:pos x="1905" y="3312"/>
                </a:cxn>
                <a:cxn ang="0">
                  <a:pos x="2358" y="3313"/>
                </a:cxn>
                <a:cxn ang="0">
                  <a:pos x="2358" y="1437"/>
                </a:cxn>
                <a:cxn ang="0">
                  <a:pos x="0" y="0"/>
                </a:cxn>
                <a:cxn ang="0">
                  <a:pos x="201" y="150"/>
                </a:cxn>
                <a:cxn ang="0">
                  <a:pos x="366" y="279"/>
                </a:cxn>
                <a:cxn ang="0">
                  <a:pos x="552" y="441"/>
                </a:cxn>
                <a:cxn ang="0">
                  <a:pos x="732" y="612"/>
                </a:cxn>
                <a:cxn ang="0">
                  <a:pos x="996" y="903"/>
                </a:cxn>
                <a:cxn ang="0">
                  <a:pos x="1230" y="1212"/>
                </a:cxn>
                <a:cxn ang="0">
                  <a:pos x="1400" y="1482"/>
                </a:cxn>
                <a:cxn ang="0">
                  <a:pos x="1548" y="1761"/>
                </a:cxn>
                <a:cxn ang="0">
                  <a:pos x="1665" y="2040"/>
                </a:cxn>
                <a:cxn ang="0">
                  <a:pos x="1751" y="2295"/>
                </a:cxn>
                <a:cxn ang="0">
                  <a:pos x="1809" y="2511"/>
                </a:cxn>
                <a:cxn ang="0">
                  <a:pos x="1863" y="2778"/>
                </a:cxn>
                <a:cxn ang="0">
                  <a:pos x="1890" y="3012"/>
                </a:cxn>
                <a:cxn ang="0">
                  <a:pos x="1905" y="3312"/>
                </a:cxn>
              </a:cxnLst>
              <a:rect l="0" t="0" r="r" b="b"/>
              <a:pathLst/>
            </a:custGeom>
            <a:gradFill rotWithShape="0">
              <a:gsLst>
                <a:gs pos="0">
                  <a:srgbClr val="172F75"/>
                </a:gs>
                <a:gs pos="100000">
                  <a:srgbClr val="3366FF"/>
                </a:gs>
              </a:gsLst>
              <a:lin ang="108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27" name="AutoShape 3"/>
            <p:cNvSpPr>
              <a:spLocks noChangeArrowheads="1"/>
            </p:cNvSpPr>
            <p:nvPr/>
          </p:nvSpPr>
          <p:spPr bwMode="auto">
            <a:xfrm>
              <a:off x="-5298" y="1"/>
              <a:ext cx="10596" cy="8624"/>
            </a:xfrm>
            <a:custGeom>
              <a:avLst/>
              <a:gdLst>
                <a:gd name="G0" fmla="sin 10800 17694720"/>
                <a:gd name="G1" fmla="+- G0 10800 0"/>
                <a:gd name="G2" fmla="cos 10800 17694720"/>
                <a:gd name="G3" fmla="+- G2 10800 0"/>
                <a:gd name="G4" fmla="sin 10800 0"/>
                <a:gd name="G5" fmla="+- G4 10800 0"/>
                <a:gd name="G6" fmla="cos 10800 0"/>
                <a:gd name="G7" fmla="+- G6 10800 0"/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10799 w 21600"/>
                <a:gd name="T13" fmla="*/ 0 h 21600"/>
                <a:gd name="T14" fmla="*/ 21599 w 21600"/>
                <a:gd name="T15" fmla="*/ 1079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T12" t="T13" r="T14" b="T15"/>
              <a:pathLst>
                <a:path w="21600" h="21600" stroke="0">
                  <a:moveTo>
                    <a:pt x="10799" y="0"/>
                  </a:moveTo>
                  <a:cubicBezTo>
                    <a:pt x="10799" y="0"/>
                    <a:pt x="10799" y="-1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  <a:lnTo>
                    <a:pt x="10800" y="10800"/>
                  </a:lnTo>
                  <a:close/>
                </a:path>
                <a:path w="21600" h="21600" fill="none">
                  <a:moveTo>
                    <a:pt x="10799" y="0"/>
                  </a:moveTo>
                  <a:cubicBezTo>
                    <a:pt x="10799" y="0"/>
                    <a:pt x="10799" y="-1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</a:path>
              </a:pathLst>
            </a:custGeom>
            <a:noFill/>
            <a:ln w="12600">
              <a:solidFill>
                <a:srgbClr val="3366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419100"/>
            <a:ext cx="8532813" cy="762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/>
          </p:nvPr>
        </p:nvSpPr>
        <p:spPr bwMode="auto">
          <a:xfrm>
            <a:off x="685800" y="6248400"/>
            <a:ext cx="1903413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lvl1pPr>
          </a:lstStyle>
          <a:p>
            <a:endParaRPr lang="en-CA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8400"/>
            <a:ext cx="2894013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lvl1pPr>
          </a:lstStyle>
          <a:p>
            <a:endParaRPr lang="en-CA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8400"/>
            <a:ext cx="1903413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lvl1pPr>
          </a:lstStyle>
          <a:p>
            <a:fld id="{EFE43D31-2C91-4495-A026-FA6DC236FEB4}" type="slidenum">
              <a:rPr lang="en-CA"/>
              <a:pPr/>
              <a:t>‹#›</a:t>
            </a:fld>
            <a:endParaRPr lang="en-CA"/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0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marL="742950" indent="-28575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 Unicode MS" charset="0"/>
        </a:defRPr>
      </a:lvl2pPr>
      <a:lvl3pPr marL="11430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 Unicode MS" charset="0"/>
        </a:defRPr>
      </a:lvl3pPr>
      <a:lvl4pPr marL="16002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 Unicode MS" charset="0"/>
        </a:defRPr>
      </a:lvl4pPr>
      <a:lvl5pPr marL="20574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 Unicode MS" charset="0"/>
        </a:defRPr>
      </a:lvl5pPr>
      <a:lvl6pPr marL="25146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 Unicode MS" charset="0"/>
        </a:defRPr>
      </a:lvl6pPr>
      <a:lvl7pPr marL="29718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 Unicode MS" charset="0"/>
        </a:defRPr>
      </a:lvl7pPr>
      <a:lvl8pPr marL="34290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 Unicode MS" charset="0"/>
        </a:defRPr>
      </a:lvl8pPr>
      <a:lvl9pPr marL="38862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 Unicode MS" charset="0"/>
        </a:defRPr>
      </a:lvl9pPr>
    </p:titleStyle>
    <p:bodyStyle>
      <a:lvl1pPr marL="342900" indent="-342900" algn="l" defTabSz="449263" rtl="0" fontAlgn="base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defTabSz="449263" rtl="0" fontAlgn="base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FFFFFF"/>
          </a:solidFill>
          <a:latin typeface="+mn-lt"/>
          <a:cs typeface="+mn-cs"/>
        </a:defRPr>
      </a:lvl2pPr>
      <a:lvl3pPr marL="1143000" indent="-228600" algn="l" defTabSz="449263" rtl="0" fontAlgn="base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FFFFFF"/>
          </a:solidFill>
          <a:latin typeface="+mn-lt"/>
          <a:cs typeface="+mn-cs"/>
        </a:defRPr>
      </a:lvl3pPr>
      <a:lvl4pPr marL="16002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cs typeface="+mn-cs"/>
        </a:defRPr>
      </a:lvl4pPr>
      <a:lvl5pPr marL="20574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cs typeface="+mn-cs"/>
        </a:defRPr>
      </a:lvl5pPr>
      <a:lvl6pPr marL="25146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cs typeface="+mn-cs"/>
        </a:defRPr>
      </a:lvl6pPr>
      <a:lvl7pPr marL="29718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cs typeface="+mn-cs"/>
        </a:defRPr>
      </a:lvl7pPr>
      <a:lvl8pPr marL="34290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cs typeface="+mn-cs"/>
        </a:defRPr>
      </a:lvl8pPr>
      <a:lvl9pPr marL="38862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9" name="Group 1"/>
          <p:cNvGrpSpPr>
            <a:grpSpLocks/>
          </p:cNvGrpSpPr>
          <p:nvPr/>
        </p:nvGrpSpPr>
        <p:grpSpPr bwMode="auto">
          <a:xfrm>
            <a:off x="-7761288" y="1465263"/>
            <a:ext cx="16903701" cy="10783887"/>
            <a:chOff x="-4889" y="923"/>
            <a:chExt cx="10648" cy="6793"/>
          </a:xfrm>
        </p:grpSpPr>
        <p:sp>
          <p:nvSpPr>
            <p:cNvPr id="2050" name="Freeform 2"/>
            <p:cNvSpPr>
              <a:spLocks noChangeArrowheads="1"/>
            </p:cNvSpPr>
            <p:nvPr/>
          </p:nvSpPr>
          <p:spPr bwMode="auto">
            <a:xfrm>
              <a:off x="2061" y="1707"/>
              <a:ext cx="3699" cy="2613"/>
            </a:xfrm>
            <a:custGeom>
              <a:avLst/>
              <a:gdLst/>
              <a:ahLst/>
              <a:cxnLst>
                <a:cxn ang="0">
                  <a:pos x="1523" y="2611"/>
                </a:cxn>
                <a:cxn ang="0">
                  <a:pos x="3698" y="2612"/>
                </a:cxn>
                <a:cxn ang="0">
                  <a:pos x="3698" y="2228"/>
                </a:cxn>
                <a:cxn ang="0">
                  <a:pos x="0" y="0"/>
                </a:cxn>
                <a:cxn ang="0">
                  <a:pos x="160" y="118"/>
                </a:cxn>
                <a:cxn ang="0">
                  <a:pos x="292" y="219"/>
                </a:cxn>
                <a:cxn ang="0">
                  <a:pos x="441" y="347"/>
                </a:cxn>
                <a:cxn ang="0">
                  <a:pos x="585" y="482"/>
                </a:cxn>
                <a:cxn ang="0">
                  <a:pos x="796" y="711"/>
                </a:cxn>
                <a:cxn ang="0">
                  <a:pos x="983" y="955"/>
                </a:cxn>
                <a:cxn ang="0">
                  <a:pos x="1119" y="1168"/>
                </a:cxn>
                <a:cxn ang="0">
                  <a:pos x="1238" y="1388"/>
                </a:cxn>
                <a:cxn ang="0">
                  <a:pos x="1331" y="1608"/>
                </a:cxn>
                <a:cxn ang="0">
                  <a:pos x="1400" y="1809"/>
                </a:cxn>
                <a:cxn ang="0">
                  <a:pos x="1447" y="1979"/>
                </a:cxn>
                <a:cxn ang="0">
                  <a:pos x="1490" y="2190"/>
                </a:cxn>
                <a:cxn ang="0">
                  <a:pos x="1511" y="2374"/>
                </a:cxn>
                <a:cxn ang="0">
                  <a:pos x="1523" y="2611"/>
                </a:cxn>
              </a:cxnLst>
              <a:rect l="0" t="0" r="r" b="b"/>
              <a:pathLst/>
            </a:custGeom>
            <a:gradFill rotWithShape="0">
              <a:gsLst>
                <a:gs pos="0">
                  <a:srgbClr val="172F75"/>
                </a:gs>
                <a:gs pos="100000">
                  <a:srgbClr val="3366FF"/>
                </a:gs>
              </a:gsLst>
              <a:lin ang="108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051" name="AutoShape 3"/>
            <p:cNvSpPr>
              <a:spLocks noChangeArrowheads="1"/>
            </p:cNvSpPr>
            <p:nvPr/>
          </p:nvSpPr>
          <p:spPr bwMode="auto">
            <a:xfrm>
              <a:off x="-4889" y="923"/>
              <a:ext cx="8474" cy="6794"/>
            </a:xfrm>
            <a:custGeom>
              <a:avLst/>
              <a:gdLst>
                <a:gd name="G0" fmla="sin 10800 0"/>
                <a:gd name="G1" fmla="+- G0 10800 0"/>
                <a:gd name="G2" fmla="cos 10800 0"/>
                <a:gd name="G3" fmla="+- G2 10800 0"/>
                <a:gd name="G4" fmla="sin 10800 0"/>
                <a:gd name="G5" fmla="+- G4 10800 0"/>
                <a:gd name="G6" fmla="cos 10800 0"/>
                <a:gd name="G7" fmla="+- G6 10800 0"/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10799 w 21600"/>
                <a:gd name="T13" fmla="*/ 174 h 21600"/>
                <a:gd name="T14" fmla="*/ 21599 w 21600"/>
                <a:gd name="T15" fmla="*/ 1079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T12" t="T13" r="T14" b="T15"/>
              <a:pathLst>
                <a:path w="21600" h="21600" stroke="0">
                  <a:moveTo>
                    <a:pt x="21600" y="10800"/>
                  </a:moveTo>
                  <a:cubicBezTo>
                    <a:pt x="21600" y="16764"/>
                    <a:pt x="16764" y="21600"/>
                    <a:pt x="10800" y="21600"/>
                  </a:cubicBezTo>
                  <a:cubicBezTo>
                    <a:pt x="4835" y="21600"/>
                    <a:pt x="0" y="16764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4" y="-1"/>
                    <a:pt x="21599" y="4835"/>
                    <a:pt x="21600" y="10799"/>
                  </a:cubicBezTo>
                  <a:lnTo>
                    <a:pt x="10800" y="10800"/>
                  </a:lnTo>
                  <a:close/>
                </a:path>
                <a:path w="21600" h="21600" fill="none">
                  <a:moveTo>
                    <a:pt x="21600" y="10800"/>
                  </a:moveTo>
                  <a:cubicBezTo>
                    <a:pt x="21600" y="16764"/>
                    <a:pt x="16764" y="21600"/>
                    <a:pt x="10800" y="21600"/>
                  </a:cubicBezTo>
                  <a:cubicBezTo>
                    <a:pt x="4835" y="21600"/>
                    <a:pt x="0" y="16764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4" y="-1"/>
                    <a:pt x="21599" y="4835"/>
                    <a:pt x="21600" y="10799"/>
                  </a:cubicBezTo>
                </a:path>
              </a:pathLst>
            </a:custGeom>
            <a:noFill/>
            <a:ln w="12600">
              <a:solidFill>
                <a:srgbClr val="3366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1293813" y="471488"/>
            <a:ext cx="7770812" cy="14319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dt"/>
          </p:nvPr>
        </p:nvSpPr>
        <p:spPr bwMode="auto">
          <a:xfrm>
            <a:off x="685800" y="6248400"/>
            <a:ext cx="1903413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>
            <a:lvl1pPr>
              <a:buSzPct val="45000"/>
              <a:buFont typeface="Wingdings" charset="2"/>
              <a:buNone/>
              <a:tabLst>
                <a:tab pos="723900" algn="l"/>
                <a:tab pos="1447800" algn="l"/>
              </a:tabLst>
              <a:defRPr sz="1400">
                <a:solidFill>
                  <a:srgbClr val="FFFFFF"/>
                </a:solidFill>
              </a:defRPr>
            </a:lvl1pPr>
          </a:lstStyle>
          <a:p>
            <a:endParaRPr lang="en-CA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8400"/>
            <a:ext cx="2894013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>
            <a:lvl1pPr algn="ctr">
              <a:buSzPct val="45000"/>
              <a:buFont typeface="Wingdings" charset="2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FFFFFF"/>
                </a:solidFill>
              </a:defRPr>
            </a:lvl1pPr>
          </a:lstStyle>
          <a:p>
            <a:endParaRPr lang="en-CA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8400"/>
            <a:ext cx="1903413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>
            <a:lvl1pPr algn="r">
              <a:buSzPct val="45000"/>
              <a:buFont typeface="Wingdings" charset="2"/>
              <a:buNone/>
              <a:tabLst>
                <a:tab pos="723900" algn="l"/>
                <a:tab pos="1447800" algn="l"/>
              </a:tabLst>
              <a:defRPr sz="1400">
                <a:solidFill>
                  <a:srgbClr val="FFFFFF"/>
                </a:solidFill>
              </a:defRPr>
            </a:lvl1pPr>
          </a:lstStyle>
          <a:p>
            <a:fld id="{C35F976C-A8B1-43B6-A3E0-C80ED81B3B02}" type="slidenum">
              <a:rPr lang="en-CA"/>
              <a:pPr/>
              <a:t>‹#›</a:t>
            </a:fld>
            <a:endParaRPr lang="en-CA"/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8013" cy="4524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marL="742950" indent="-28575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 Unicode MS" charset="0"/>
        </a:defRPr>
      </a:lvl2pPr>
      <a:lvl3pPr marL="11430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 Unicode MS" charset="0"/>
        </a:defRPr>
      </a:lvl3pPr>
      <a:lvl4pPr marL="16002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 Unicode MS" charset="0"/>
        </a:defRPr>
      </a:lvl4pPr>
      <a:lvl5pPr marL="20574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 Unicode MS" charset="0"/>
        </a:defRPr>
      </a:lvl5pPr>
      <a:lvl6pPr marL="25146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 Unicode MS" charset="0"/>
        </a:defRPr>
      </a:lvl6pPr>
      <a:lvl7pPr marL="29718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 Unicode MS" charset="0"/>
        </a:defRPr>
      </a:lvl7pPr>
      <a:lvl8pPr marL="34290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 Unicode MS" charset="0"/>
        </a:defRPr>
      </a:lvl8pPr>
      <a:lvl9pPr marL="38862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 Unicode MS" charset="0"/>
        </a:defRPr>
      </a:lvl9pPr>
    </p:titleStyle>
    <p:bodyStyle>
      <a:lvl1pPr marL="342900" indent="-342900" algn="l" defTabSz="449263" rtl="0" fontAlgn="base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defTabSz="449263" rtl="0" fontAlgn="base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FFFFFF"/>
          </a:solidFill>
          <a:latin typeface="+mn-lt"/>
          <a:cs typeface="+mn-cs"/>
        </a:defRPr>
      </a:lvl2pPr>
      <a:lvl3pPr marL="1143000" indent="-228600" algn="l" defTabSz="449263" rtl="0" fontAlgn="base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FFFFFF"/>
          </a:solidFill>
          <a:latin typeface="+mn-lt"/>
          <a:cs typeface="+mn-cs"/>
        </a:defRPr>
      </a:lvl3pPr>
      <a:lvl4pPr marL="16002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cs typeface="+mn-cs"/>
        </a:defRPr>
      </a:lvl4pPr>
      <a:lvl5pPr marL="20574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cs typeface="+mn-cs"/>
        </a:defRPr>
      </a:lvl5pPr>
      <a:lvl6pPr marL="25146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cs typeface="+mn-cs"/>
        </a:defRPr>
      </a:lvl6pPr>
      <a:lvl7pPr marL="29718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cs typeface="+mn-cs"/>
        </a:defRPr>
      </a:lvl7pPr>
      <a:lvl8pPr marL="34290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cs typeface="+mn-cs"/>
        </a:defRPr>
      </a:lvl8pPr>
      <a:lvl9pPr marL="38862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3.bin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5" Type="http://schemas.openxmlformats.org/officeDocument/2006/relationships/oleObject" Target="../embeddings/oleObject6.bin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304800" y="1325563"/>
            <a:ext cx="8534400" cy="2103437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CA" dirty="0"/>
              <a:t>Lesson </a:t>
            </a:r>
            <a:r>
              <a:rPr lang="en-CA" dirty="0" smtClean="0"/>
              <a:t>6</a:t>
            </a:r>
            <a:r>
              <a:rPr lang="en-CA" dirty="0"/>
              <a:t/>
            </a:r>
            <a:br>
              <a:rPr lang="en-CA" dirty="0"/>
            </a:br>
            <a:r>
              <a:rPr lang="en-CA" dirty="0"/>
              <a:t>Composing with </a:t>
            </a:r>
            <a:br>
              <a:rPr lang="en-CA" dirty="0"/>
            </a:br>
            <a:r>
              <a:rPr lang="en-CA" dirty="0"/>
              <a:t>pitch and duration</a:t>
            </a: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304800" y="419100"/>
            <a:ext cx="8534400" cy="763588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CA"/>
              <a:t>Beat</a:t>
            </a:r>
          </a:p>
        </p:txBody>
      </p:sp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457200" y="1295400"/>
            <a:ext cx="8229600" cy="17478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spcBef>
                <a:spcPts val="150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CA">
                <a:solidFill>
                  <a:srgbClr val="000000"/>
                </a:solidFill>
                <a:latin typeface="Arial" charset="0"/>
              </a:rPr>
              <a:t>Stop for a minute and feel your pulse.  If you are sitting in one place, your heart will probably be beating very regularly.</a:t>
            </a:r>
          </a:p>
          <a:p>
            <a:pPr>
              <a:spcBef>
                <a:spcPts val="150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CA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838200" y="3352800"/>
            <a:ext cx="5867400" cy="609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grpSp>
        <p:nvGrpSpPr>
          <p:cNvPr id="5124" name="Group 4"/>
          <p:cNvGrpSpPr>
            <a:grpSpLocks/>
          </p:cNvGrpSpPr>
          <p:nvPr/>
        </p:nvGrpSpPr>
        <p:grpSpPr bwMode="auto">
          <a:xfrm>
            <a:off x="1905000" y="2762250"/>
            <a:ext cx="5256213" cy="531813"/>
            <a:chOff x="1200" y="1740"/>
            <a:chExt cx="3311" cy="335"/>
          </a:xfrm>
        </p:grpSpPr>
        <p:sp>
          <p:nvSpPr>
            <p:cNvPr id="5125" name="AutoShape 5"/>
            <p:cNvSpPr>
              <a:spLocks noChangeArrowheads="1"/>
            </p:cNvSpPr>
            <p:nvPr/>
          </p:nvSpPr>
          <p:spPr bwMode="auto">
            <a:xfrm>
              <a:off x="1200" y="1740"/>
              <a:ext cx="528" cy="336"/>
            </a:xfrm>
            <a:custGeom>
              <a:avLst/>
              <a:gdLst>
                <a:gd name="T0" fmla="*/ 10860 w 21600"/>
                <a:gd name="T1" fmla="*/ 2187 h 21600"/>
                <a:gd name="T2" fmla="*/ 2928 w 21600"/>
                <a:gd name="T3" fmla="*/ 10800 h 21600"/>
                <a:gd name="T4" fmla="*/ 10860 w 21600"/>
                <a:gd name="T5" fmla="*/ 21600 h 21600"/>
                <a:gd name="T6" fmla="*/ 18672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7 w 21600"/>
                <a:gd name="T13" fmla="*/ 2277 h 21600"/>
                <a:gd name="T14" fmla="*/ 16557 w 21600"/>
                <a:gd name="T15" fmla="*/ 1367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solidFill>
              <a:srgbClr val="FF0033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126" name="AutoShape 6"/>
            <p:cNvSpPr>
              <a:spLocks noChangeArrowheads="1"/>
            </p:cNvSpPr>
            <p:nvPr/>
          </p:nvSpPr>
          <p:spPr bwMode="auto">
            <a:xfrm>
              <a:off x="2112" y="1740"/>
              <a:ext cx="528" cy="336"/>
            </a:xfrm>
            <a:custGeom>
              <a:avLst/>
              <a:gdLst>
                <a:gd name="T0" fmla="*/ 10860 w 21600"/>
                <a:gd name="T1" fmla="*/ 2187 h 21600"/>
                <a:gd name="T2" fmla="*/ 2928 w 21600"/>
                <a:gd name="T3" fmla="*/ 10800 h 21600"/>
                <a:gd name="T4" fmla="*/ 10860 w 21600"/>
                <a:gd name="T5" fmla="*/ 21600 h 21600"/>
                <a:gd name="T6" fmla="*/ 18672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7 w 21600"/>
                <a:gd name="T13" fmla="*/ 2277 h 21600"/>
                <a:gd name="T14" fmla="*/ 16557 w 21600"/>
                <a:gd name="T15" fmla="*/ 1367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solidFill>
              <a:srgbClr val="FF0033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127" name="AutoShape 7"/>
            <p:cNvSpPr>
              <a:spLocks noChangeArrowheads="1"/>
            </p:cNvSpPr>
            <p:nvPr/>
          </p:nvSpPr>
          <p:spPr bwMode="auto">
            <a:xfrm>
              <a:off x="3072" y="1740"/>
              <a:ext cx="528" cy="336"/>
            </a:xfrm>
            <a:custGeom>
              <a:avLst/>
              <a:gdLst>
                <a:gd name="T0" fmla="*/ 10860 w 21600"/>
                <a:gd name="T1" fmla="*/ 2187 h 21600"/>
                <a:gd name="T2" fmla="*/ 2928 w 21600"/>
                <a:gd name="T3" fmla="*/ 10800 h 21600"/>
                <a:gd name="T4" fmla="*/ 10860 w 21600"/>
                <a:gd name="T5" fmla="*/ 21600 h 21600"/>
                <a:gd name="T6" fmla="*/ 18672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7 w 21600"/>
                <a:gd name="T13" fmla="*/ 2277 h 21600"/>
                <a:gd name="T14" fmla="*/ 16557 w 21600"/>
                <a:gd name="T15" fmla="*/ 1367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solidFill>
              <a:srgbClr val="FF0033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128" name="AutoShape 8"/>
            <p:cNvSpPr>
              <a:spLocks noChangeArrowheads="1"/>
            </p:cNvSpPr>
            <p:nvPr/>
          </p:nvSpPr>
          <p:spPr bwMode="auto">
            <a:xfrm>
              <a:off x="3984" y="1740"/>
              <a:ext cx="528" cy="336"/>
            </a:xfrm>
            <a:custGeom>
              <a:avLst/>
              <a:gdLst>
                <a:gd name="T0" fmla="*/ 10860 w 21600"/>
                <a:gd name="T1" fmla="*/ 2187 h 21600"/>
                <a:gd name="T2" fmla="*/ 2928 w 21600"/>
                <a:gd name="T3" fmla="*/ 10800 h 21600"/>
                <a:gd name="T4" fmla="*/ 10860 w 21600"/>
                <a:gd name="T5" fmla="*/ 21600 h 21600"/>
                <a:gd name="T6" fmla="*/ 18672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7 w 21600"/>
                <a:gd name="T13" fmla="*/ 2277 h 21600"/>
                <a:gd name="T14" fmla="*/ 16557 w 21600"/>
                <a:gd name="T15" fmla="*/ 1367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solidFill>
              <a:srgbClr val="FF0033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457200" y="4327525"/>
            <a:ext cx="8382000" cy="18081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spcBef>
                <a:spcPts val="150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CA">
                <a:solidFill>
                  <a:srgbClr val="000000"/>
                </a:solidFill>
                <a:latin typeface="Arial" charset="0"/>
              </a:rPr>
              <a:t>In music we also have a </a:t>
            </a:r>
            <a:r>
              <a:rPr lang="en-CA" b="1">
                <a:solidFill>
                  <a:srgbClr val="FF0033"/>
                </a:solidFill>
                <a:latin typeface="Arial" charset="0"/>
              </a:rPr>
              <a:t>pulse</a:t>
            </a:r>
            <a:r>
              <a:rPr lang="en-CA">
                <a:solidFill>
                  <a:srgbClr val="FF0033"/>
                </a:solidFill>
                <a:latin typeface="Arial" charset="0"/>
              </a:rPr>
              <a:t> or </a:t>
            </a:r>
            <a:r>
              <a:rPr lang="en-CA" b="1">
                <a:solidFill>
                  <a:srgbClr val="FF0033"/>
                </a:solidFill>
                <a:latin typeface="Arial" charset="0"/>
              </a:rPr>
              <a:t>beat</a:t>
            </a:r>
            <a:r>
              <a:rPr lang="en-CA">
                <a:solidFill>
                  <a:srgbClr val="000000"/>
                </a:solidFill>
                <a:latin typeface="Arial" charset="0"/>
              </a:rPr>
              <a:t> which occurs regularly.</a:t>
            </a:r>
          </a:p>
          <a:p>
            <a:pPr>
              <a:spcBef>
                <a:spcPts val="150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CA" b="1">
                <a:solidFill>
                  <a:srgbClr val="FF0033"/>
                </a:solidFill>
                <a:latin typeface="Arial" charset="0"/>
              </a:rPr>
              <a:t>Listen</a:t>
            </a:r>
            <a:r>
              <a:rPr lang="en-CA" sz="280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CA">
                <a:solidFill>
                  <a:srgbClr val="000000"/>
                </a:solidFill>
                <a:latin typeface="Arial" charset="0"/>
              </a:rPr>
              <a:t>to the following melody  for the woodblock which is keeping the </a:t>
            </a:r>
            <a:r>
              <a:rPr lang="en-CA" b="1">
                <a:solidFill>
                  <a:srgbClr val="FF0033"/>
                </a:solidFill>
                <a:latin typeface="Arial" charset="0"/>
              </a:rPr>
              <a:t>pulse or beat</a:t>
            </a:r>
            <a:r>
              <a:rPr lang="en-CA">
                <a:solidFill>
                  <a:srgbClr val="000000"/>
                </a:solidFill>
                <a:latin typeface="Arial" charset="0"/>
              </a:rPr>
              <a:t> while the flute plays the </a:t>
            </a:r>
            <a:r>
              <a:rPr lang="en-CA" b="1">
                <a:solidFill>
                  <a:srgbClr val="FF0033"/>
                </a:solidFill>
                <a:latin typeface="Arial" charset="0"/>
              </a:rPr>
              <a:t>melody</a:t>
            </a:r>
            <a:r>
              <a:rPr lang="en-CA">
                <a:solidFill>
                  <a:srgbClr val="000000"/>
                </a:solidFill>
                <a:latin typeface="Arial" charset="0"/>
              </a:rPr>
              <a:t>. </a:t>
            </a:r>
          </a:p>
        </p:txBody>
      </p:sp>
      <p:graphicFrame>
        <p:nvGraphicFramePr>
          <p:cNvPr id="5130" name="Object 10"/>
          <p:cNvGraphicFramePr>
            <a:graphicFrameLocks noChangeAspect="1"/>
          </p:cNvGraphicFramePr>
          <p:nvPr/>
        </p:nvGraphicFramePr>
        <p:xfrm>
          <a:off x="1219200" y="2819400"/>
          <a:ext cx="381000" cy="590550"/>
        </p:xfrm>
        <a:graphic>
          <a:graphicData uri="http://schemas.openxmlformats.org/presentationml/2006/ole">
            <p:oleObj spid="_x0000_s5130" showAsIcon="1" r:id="rId4" imgW="380880" imgH="590400" progId="">
              <p:embed/>
            </p:oleObj>
          </a:graphicData>
        </a:graphic>
      </p:graphicFrame>
      <p:graphicFrame>
        <p:nvGraphicFramePr>
          <p:cNvPr id="5131" name="Object 11"/>
          <p:cNvGraphicFramePr>
            <a:graphicFrameLocks noChangeAspect="1"/>
          </p:cNvGraphicFramePr>
          <p:nvPr/>
        </p:nvGraphicFramePr>
        <p:xfrm>
          <a:off x="8001000" y="4724400"/>
          <a:ext cx="381000" cy="590550"/>
        </p:xfrm>
        <a:graphic>
          <a:graphicData uri="http://schemas.openxmlformats.org/presentationml/2006/ole">
            <p:oleObj spid="_x0000_s5131" showAsIcon="1" r:id="rId5" imgW="380880" imgH="590400" progId="">
              <p:embed/>
            </p:oleObj>
          </a:graphicData>
        </a:graphic>
      </p:graphicFrame>
    </p:spTree>
  </p:cSld>
  <p:clrMapOvr>
    <a:masterClrMapping/>
  </p:clrMapOvr>
  <p:transition>
    <p:diamond/>
  </p:transition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4" cstate="print"/>
          <a:srcRect l="1878" t="36430" r="2507" b="25877"/>
          <a:stretch>
            <a:fillRect/>
          </a:stretch>
        </p:blipFill>
        <p:spPr bwMode="auto">
          <a:xfrm>
            <a:off x="990600" y="4495800"/>
            <a:ext cx="7440613" cy="657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61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04800" y="419100"/>
            <a:ext cx="8534400" cy="763588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CA"/>
              <a:t>Note Values</a:t>
            </a: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457200" y="1295400"/>
            <a:ext cx="8153400" cy="1381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CA">
                <a:solidFill>
                  <a:srgbClr val="000000"/>
                </a:solidFill>
                <a:latin typeface="Arial" charset="0"/>
              </a:rPr>
              <a:t>In that last sound clip you heard some notes that were longer than others.</a:t>
            </a:r>
          </a:p>
          <a:p>
            <a:pPr>
              <a:spcBef>
                <a:spcPts val="150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CA">
                <a:solidFill>
                  <a:srgbClr val="000000"/>
                </a:solidFill>
                <a:latin typeface="Arial" charset="0"/>
              </a:rPr>
              <a:t>The length of time a  note sounds is called its </a:t>
            </a:r>
            <a:r>
              <a:rPr lang="en-CA" b="1" u="sng">
                <a:solidFill>
                  <a:srgbClr val="FF0033"/>
                </a:solidFill>
                <a:latin typeface="Arial" charset="0"/>
              </a:rPr>
              <a:t>note value.</a:t>
            </a: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457200" y="3200400"/>
            <a:ext cx="8229600" cy="1016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spcBef>
                <a:spcPts val="150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CA" dirty="0">
                <a:solidFill>
                  <a:srgbClr val="000000"/>
                </a:solidFill>
                <a:latin typeface="Arial" charset="0"/>
              </a:rPr>
              <a:t>In the sound clip some notes lasted for </a:t>
            </a:r>
            <a:r>
              <a:rPr lang="en-CA" b="1" dirty="0">
                <a:solidFill>
                  <a:srgbClr val="FF0033"/>
                </a:solidFill>
                <a:latin typeface="Arial" charset="0"/>
              </a:rPr>
              <a:t>one beat.</a:t>
            </a:r>
          </a:p>
          <a:p>
            <a:pPr marL="457200" lvl="1" indent="0">
              <a:spcBef>
                <a:spcPts val="1500"/>
              </a:spcBef>
              <a:buFont typeface="Arial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CA" dirty="0">
                <a:solidFill>
                  <a:srgbClr val="000000"/>
                </a:solidFill>
                <a:latin typeface="Arial" charset="0"/>
              </a:rPr>
              <a:t> They are called </a:t>
            </a:r>
            <a:r>
              <a:rPr lang="en-CA" b="1" u="sng" dirty="0" smtClean="0">
                <a:solidFill>
                  <a:srgbClr val="FF0033"/>
                </a:solidFill>
                <a:latin typeface="Arial" charset="0"/>
              </a:rPr>
              <a:t>crotchets.</a:t>
            </a:r>
            <a:r>
              <a:rPr lang="en-CA" b="1" u="sng" dirty="0" smtClean="0">
                <a:solidFill>
                  <a:srgbClr val="000000"/>
                </a:solidFill>
                <a:latin typeface="Arial" charset="0"/>
              </a:rPr>
              <a:t> </a:t>
            </a:r>
            <a:endParaRPr lang="en-CA" b="1" u="sng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149" name="Line 5"/>
          <p:cNvSpPr>
            <a:spLocks noChangeShapeType="1"/>
          </p:cNvSpPr>
          <p:nvPr/>
        </p:nvSpPr>
        <p:spPr bwMode="auto">
          <a:xfrm>
            <a:off x="3503613" y="4191000"/>
            <a:ext cx="384175" cy="525463"/>
          </a:xfrm>
          <a:prstGeom prst="line">
            <a:avLst/>
          </a:prstGeom>
          <a:noFill/>
          <a:ln w="28440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457200" y="5410200"/>
            <a:ext cx="8229600" cy="1016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spcBef>
                <a:spcPts val="150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CA" dirty="0">
                <a:solidFill>
                  <a:srgbClr val="000000"/>
                </a:solidFill>
                <a:latin typeface="Arial" charset="0"/>
              </a:rPr>
              <a:t>Some notes are called </a:t>
            </a:r>
            <a:r>
              <a:rPr lang="en-CA" b="1" u="sng" dirty="0" smtClean="0">
                <a:solidFill>
                  <a:srgbClr val="FF0033"/>
                </a:solidFill>
                <a:latin typeface="Arial" charset="0"/>
              </a:rPr>
              <a:t>minims.</a:t>
            </a:r>
            <a:endParaRPr lang="en-CA" b="1" u="sng" dirty="0">
              <a:solidFill>
                <a:srgbClr val="FF0033"/>
              </a:solidFill>
              <a:latin typeface="Arial" charset="0"/>
            </a:endParaRPr>
          </a:p>
          <a:p>
            <a:pPr marL="457200" lvl="1" indent="0">
              <a:spcBef>
                <a:spcPts val="1500"/>
              </a:spcBef>
              <a:buFont typeface="Arial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CA" dirty="0">
                <a:solidFill>
                  <a:srgbClr val="000000"/>
                </a:solidFill>
                <a:latin typeface="Arial" charset="0"/>
              </a:rPr>
              <a:t> They sound for </a:t>
            </a:r>
            <a:r>
              <a:rPr lang="en-CA" b="1" dirty="0">
                <a:solidFill>
                  <a:srgbClr val="FF0033"/>
                </a:solidFill>
                <a:latin typeface="Arial" charset="0"/>
              </a:rPr>
              <a:t>two beats.</a:t>
            </a:r>
          </a:p>
        </p:txBody>
      </p:sp>
      <p:sp>
        <p:nvSpPr>
          <p:cNvPr id="6151" name="Line 7"/>
          <p:cNvSpPr>
            <a:spLocks noChangeShapeType="1"/>
          </p:cNvSpPr>
          <p:nvPr/>
        </p:nvSpPr>
        <p:spPr bwMode="auto">
          <a:xfrm flipV="1">
            <a:off x="3949700" y="4895850"/>
            <a:ext cx="357188" cy="579438"/>
          </a:xfrm>
          <a:prstGeom prst="line">
            <a:avLst/>
          </a:prstGeom>
          <a:noFill/>
          <a:ln w="28440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graphicFrame>
        <p:nvGraphicFramePr>
          <p:cNvPr id="6152" name="Object 8"/>
          <p:cNvGraphicFramePr>
            <a:graphicFrameLocks noChangeAspect="1"/>
          </p:cNvGraphicFramePr>
          <p:nvPr/>
        </p:nvGraphicFramePr>
        <p:xfrm>
          <a:off x="533400" y="4724400"/>
          <a:ext cx="381000" cy="590550"/>
        </p:xfrm>
        <a:graphic>
          <a:graphicData uri="http://schemas.openxmlformats.org/presentationml/2006/ole">
            <p:oleObj spid="_x0000_s6152" showAsIcon="1" r:id="rId5" imgW="380880" imgH="590400" progId="">
              <p:embed/>
            </p:oleObj>
          </a:graphicData>
        </a:graphic>
      </p:graphicFrame>
    </p:spTree>
  </p:cSld>
  <p:clrMapOvr>
    <a:masterClrMapping/>
  </p:clrMapOvr>
  <p:transition>
    <p:diamond/>
  </p:transition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304800" y="419100"/>
            <a:ext cx="8534400" cy="763588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CA"/>
              <a:t>Time signature</a:t>
            </a:r>
          </a:p>
        </p:txBody>
      </p:sp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457200" y="1676400"/>
            <a:ext cx="8229600" cy="17478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spcBef>
                <a:spcPts val="150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CA">
                <a:solidFill>
                  <a:srgbClr val="000000"/>
                </a:solidFill>
                <a:latin typeface="Arial" charset="0"/>
              </a:rPr>
              <a:t>Notes are organized into groups of two, three, or four beats.  We use a </a:t>
            </a:r>
            <a:r>
              <a:rPr lang="en-CA" b="1" u="sng">
                <a:solidFill>
                  <a:srgbClr val="FF0033"/>
                </a:solidFill>
                <a:latin typeface="Arial" charset="0"/>
              </a:rPr>
              <a:t>time signature</a:t>
            </a:r>
            <a:r>
              <a:rPr lang="en-CA">
                <a:solidFill>
                  <a:srgbClr val="000000"/>
                </a:solidFill>
                <a:latin typeface="Arial" charset="0"/>
              </a:rPr>
              <a:t> to indicate which grouping of beats is being used. </a:t>
            </a:r>
          </a:p>
          <a:p>
            <a:pPr>
              <a:spcBef>
                <a:spcPts val="150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CA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171" name="Line 3"/>
          <p:cNvSpPr>
            <a:spLocks noChangeShapeType="1"/>
          </p:cNvSpPr>
          <p:nvPr/>
        </p:nvSpPr>
        <p:spPr bwMode="auto">
          <a:xfrm flipH="1">
            <a:off x="2284413" y="2819400"/>
            <a:ext cx="307975" cy="762000"/>
          </a:xfrm>
          <a:prstGeom prst="line">
            <a:avLst/>
          </a:prstGeom>
          <a:noFill/>
          <a:ln w="38160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457200" y="5122863"/>
            <a:ext cx="8305800" cy="1016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spcBef>
                <a:spcPts val="150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CA">
                <a:solidFill>
                  <a:srgbClr val="000000"/>
                </a:solidFill>
                <a:latin typeface="Arial" charset="0"/>
              </a:rPr>
              <a:t>A </a:t>
            </a:r>
            <a:r>
              <a:rPr lang="en-CA" b="1" u="sng">
                <a:solidFill>
                  <a:srgbClr val="FF0033"/>
                </a:solidFill>
                <a:latin typeface="Arial" charset="0"/>
              </a:rPr>
              <a:t>bar line</a:t>
            </a:r>
            <a:r>
              <a:rPr lang="en-CA" b="1">
                <a:solidFill>
                  <a:srgbClr val="FF0033"/>
                </a:solidFill>
                <a:latin typeface="Arial" charset="0"/>
              </a:rPr>
              <a:t> </a:t>
            </a:r>
            <a:r>
              <a:rPr lang="en-CA">
                <a:solidFill>
                  <a:srgbClr val="000000"/>
                </a:solidFill>
                <a:latin typeface="Arial" charset="0"/>
              </a:rPr>
              <a:t>separates the groupings of beats. </a:t>
            </a:r>
          </a:p>
          <a:p>
            <a:pPr>
              <a:spcBef>
                <a:spcPts val="150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CA">
                <a:solidFill>
                  <a:srgbClr val="000000"/>
                </a:solidFill>
                <a:latin typeface="Arial" charset="0"/>
              </a:rPr>
              <a:t>We count the groupings by saying 1-2-3-4.</a:t>
            </a:r>
          </a:p>
        </p:txBody>
      </p:sp>
      <p:sp>
        <p:nvSpPr>
          <p:cNvPr id="7173" name="Line 5"/>
          <p:cNvSpPr>
            <a:spLocks noChangeShapeType="1"/>
          </p:cNvSpPr>
          <p:nvPr/>
        </p:nvSpPr>
        <p:spPr bwMode="auto">
          <a:xfrm flipV="1">
            <a:off x="3598863" y="3884613"/>
            <a:ext cx="439737" cy="993775"/>
          </a:xfrm>
          <a:prstGeom prst="line">
            <a:avLst/>
          </a:prstGeom>
          <a:noFill/>
          <a:ln w="38160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3" cstate="print"/>
          <a:srcRect l="9854" t="37979" r="40211" b="22932"/>
          <a:stretch>
            <a:fillRect/>
          </a:stretch>
        </p:blipFill>
        <p:spPr bwMode="auto">
          <a:xfrm>
            <a:off x="1676400" y="3352800"/>
            <a:ext cx="3886200" cy="990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7175" name="Line 7"/>
          <p:cNvSpPr>
            <a:spLocks noChangeShapeType="1"/>
          </p:cNvSpPr>
          <p:nvPr/>
        </p:nvSpPr>
        <p:spPr bwMode="auto">
          <a:xfrm>
            <a:off x="1447800" y="4876800"/>
            <a:ext cx="2162175" cy="1588"/>
          </a:xfrm>
          <a:prstGeom prst="line">
            <a:avLst/>
          </a:prstGeom>
          <a:noFill/>
          <a:ln w="381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7176" name="Line 8"/>
          <p:cNvSpPr>
            <a:spLocks noChangeShapeType="1"/>
          </p:cNvSpPr>
          <p:nvPr/>
        </p:nvSpPr>
        <p:spPr bwMode="auto">
          <a:xfrm>
            <a:off x="1447800" y="4876800"/>
            <a:ext cx="1588" cy="304800"/>
          </a:xfrm>
          <a:prstGeom prst="line">
            <a:avLst/>
          </a:prstGeom>
          <a:noFill/>
          <a:ln w="381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  <p:transition>
    <p:diamond/>
  </p:transition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ext Box 1"/>
          <p:cNvSpPr txBox="1">
            <a:spLocks noChangeArrowheads="1"/>
          </p:cNvSpPr>
          <p:nvPr/>
        </p:nvSpPr>
        <p:spPr bwMode="auto">
          <a:xfrm>
            <a:off x="457200" y="685800"/>
            <a:ext cx="6248400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spcBef>
                <a:spcPts val="150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CA" b="1" u="sng" dirty="0" smtClean="0">
                <a:solidFill>
                  <a:srgbClr val="FF0033"/>
                </a:solidFill>
                <a:latin typeface="Arial" charset="0"/>
              </a:rPr>
              <a:t>Semi </a:t>
            </a:r>
            <a:r>
              <a:rPr lang="en-CA" b="1" u="sng" dirty="0" err="1" smtClean="0">
                <a:solidFill>
                  <a:srgbClr val="FF0033"/>
                </a:solidFill>
                <a:latin typeface="Arial" charset="0"/>
              </a:rPr>
              <a:t>breves</a:t>
            </a:r>
            <a:r>
              <a:rPr lang="en-CA" b="1" u="sng" dirty="0" smtClean="0">
                <a:solidFill>
                  <a:srgbClr val="FF0033"/>
                </a:solidFill>
                <a:latin typeface="Arial" charset="0"/>
              </a:rPr>
              <a:t> </a:t>
            </a:r>
            <a:r>
              <a:rPr lang="en-CA" dirty="0" smtClean="0">
                <a:solidFill>
                  <a:srgbClr val="FF0033"/>
                </a:solidFill>
                <a:latin typeface="Arial" charset="0"/>
              </a:rPr>
              <a:t>  </a:t>
            </a:r>
            <a:r>
              <a:rPr lang="en-CA" dirty="0">
                <a:solidFill>
                  <a:srgbClr val="000000"/>
                </a:solidFill>
                <a:latin typeface="Arial" charset="0"/>
              </a:rPr>
              <a:t>last for</a:t>
            </a:r>
            <a:r>
              <a:rPr lang="en-CA" dirty="0">
                <a:solidFill>
                  <a:srgbClr val="FF0033"/>
                </a:solidFill>
                <a:latin typeface="Arial" charset="0"/>
              </a:rPr>
              <a:t> </a:t>
            </a:r>
            <a:r>
              <a:rPr lang="en-CA" b="1" dirty="0">
                <a:solidFill>
                  <a:srgbClr val="FF0033"/>
                </a:solidFill>
                <a:latin typeface="Arial" charset="0"/>
              </a:rPr>
              <a:t>4 beats.</a:t>
            </a:r>
          </a:p>
        </p:txBody>
      </p:sp>
      <p:sp>
        <p:nvSpPr>
          <p:cNvPr id="8194" name="Line 2"/>
          <p:cNvSpPr>
            <a:spLocks noChangeShapeType="1"/>
          </p:cNvSpPr>
          <p:nvPr/>
        </p:nvSpPr>
        <p:spPr bwMode="auto">
          <a:xfrm>
            <a:off x="2903538" y="1119188"/>
            <a:ext cx="238125" cy="595312"/>
          </a:xfrm>
          <a:prstGeom prst="line">
            <a:avLst/>
          </a:prstGeom>
          <a:noFill/>
          <a:ln w="38160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457200" y="2895600"/>
            <a:ext cx="8382000" cy="1016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spcBef>
                <a:spcPts val="150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CA" dirty="0">
                <a:solidFill>
                  <a:srgbClr val="000000"/>
                </a:solidFill>
                <a:latin typeface="Arial" charset="0"/>
              </a:rPr>
              <a:t>These note values are called </a:t>
            </a:r>
            <a:r>
              <a:rPr lang="en-CA" b="1" u="sng" dirty="0" smtClean="0">
                <a:solidFill>
                  <a:srgbClr val="FF0033"/>
                </a:solidFill>
                <a:latin typeface="Arial" charset="0"/>
              </a:rPr>
              <a:t>quavers.</a:t>
            </a:r>
            <a:r>
              <a:rPr lang="en-CA" b="1" u="sng" dirty="0" smtClean="0">
                <a:solidFill>
                  <a:srgbClr val="000000"/>
                </a:solidFill>
                <a:latin typeface="Arial" charset="0"/>
              </a:rPr>
              <a:t> </a:t>
            </a:r>
            <a:endParaRPr lang="en-CA" b="1" u="sng" dirty="0">
              <a:solidFill>
                <a:srgbClr val="000000"/>
              </a:solidFill>
              <a:latin typeface="Arial" charset="0"/>
            </a:endParaRPr>
          </a:p>
          <a:p>
            <a:pPr>
              <a:spcBef>
                <a:spcPts val="150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CA" dirty="0">
                <a:solidFill>
                  <a:srgbClr val="000000"/>
                </a:solidFill>
                <a:latin typeface="Arial" charset="0"/>
              </a:rPr>
              <a:t>These notes last for </a:t>
            </a:r>
            <a:r>
              <a:rPr lang="en-CA" b="1" dirty="0">
                <a:solidFill>
                  <a:srgbClr val="FF0033"/>
                </a:solidFill>
                <a:latin typeface="Arial" charset="0"/>
              </a:rPr>
              <a:t>half a beat.</a:t>
            </a: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457200" y="6019800"/>
            <a:ext cx="7315200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spcBef>
                <a:spcPts val="150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CA">
                <a:solidFill>
                  <a:srgbClr val="000000"/>
                </a:solidFill>
                <a:latin typeface="Arial" charset="0"/>
              </a:rPr>
              <a:t>Sometimes they have </a:t>
            </a:r>
            <a:r>
              <a:rPr lang="en-CA" b="1">
                <a:solidFill>
                  <a:srgbClr val="FF0033"/>
                </a:solidFill>
                <a:latin typeface="Arial" charset="0"/>
              </a:rPr>
              <a:t>stems</a:t>
            </a:r>
            <a:r>
              <a:rPr lang="en-CA" b="1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CA">
                <a:solidFill>
                  <a:srgbClr val="000000"/>
                </a:solidFill>
                <a:latin typeface="Arial" charset="0"/>
              </a:rPr>
              <a:t>with </a:t>
            </a:r>
            <a:r>
              <a:rPr lang="en-CA" b="1">
                <a:solidFill>
                  <a:srgbClr val="FF0033"/>
                </a:solidFill>
                <a:latin typeface="Arial" charset="0"/>
              </a:rPr>
              <a:t>flags.</a:t>
            </a:r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457200" y="4114800"/>
            <a:ext cx="7086600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spcBef>
                <a:spcPts val="150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CA">
                <a:solidFill>
                  <a:srgbClr val="000000"/>
                </a:solidFill>
                <a:latin typeface="Arial" charset="0"/>
              </a:rPr>
              <a:t>Sometimes they are joined by </a:t>
            </a:r>
            <a:r>
              <a:rPr lang="en-CA" b="1">
                <a:solidFill>
                  <a:srgbClr val="FF0033"/>
                </a:solidFill>
                <a:latin typeface="Arial" charset="0"/>
              </a:rPr>
              <a:t>beams.</a:t>
            </a:r>
          </a:p>
        </p:txBody>
      </p:sp>
      <p:sp>
        <p:nvSpPr>
          <p:cNvPr id="8198" name="Line 6"/>
          <p:cNvSpPr>
            <a:spLocks noChangeShapeType="1"/>
          </p:cNvSpPr>
          <p:nvPr/>
        </p:nvSpPr>
        <p:spPr bwMode="auto">
          <a:xfrm flipH="1">
            <a:off x="4257675" y="4489450"/>
            <a:ext cx="171450" cy="317500"/>
          </a:xfrm>
          <a:prstGeom prst="line">
            <a:avLst/>
          </a:prstGeom>
          <a:noFill/>
          <a:ln w="38160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4" cstate="print"/>
          <a:srcRect l="9810" t="38603" r="12468" b="25063"/>
          <a:stretch>
            <a:fillRect/>
          </a:stretch>
        </p:blipFill>
        <p:spPr bwMode="auto">
          <a:xfrm>
            <a:off x="1143000" y="1600200"/>
            <a:ext cx="5937250" cy="9207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8200" name="Picture 8"/>
          <p:cNvPicPr>
            <a:picLocks noChangeAspect="1" noChangeArrowheads="1"/>
          </p:cNvPicPr>
          <p:nvPr/>
        </p:nvPicPr>
        <p:blipFill>
          <a:blip r:embed="rId5" cstate="print"/>
          <a:srcRect l="4112" t="40977" r="16086" b="22932"/>
          <a:stretch>
            <a:fillRect/>
          </a:stretch>
        </p:blipFill>
        <p:spPr bwMode="auto">
          <a:xfrm>
            <a:off x="1143000" y="4800600"/>
            <a:ext cx="6096000" cy="914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8201" name="Line 9"/>
          <p:cNvSpPr>
            <a:spLocks noChangeShapeType="1"/>
          </p:cNvSpPr>
          <p:nvPr/>
        </p:nvSpPr>
        <p:spPr bwMode="auto">
          <a:xfrm flipV="1">
            <a:off x="4706938" y="5270500"/>
            <a:ext cx="554037" cy="800100"/>
          </a:xfrm>
          <a:prstGeom prst="line">
            <a:avLst/>
          </a:prstGeom>
          <a:noFill/>
          <a:ln w="38160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graphicFrame>
        <p:nvGraphicFramePr>
          <p:cNvPr id="8202" name="Object 10"/>
          <p:cNvGraphicFramePr>
            <a:graphicFrameLocks noChangeAspect="1"/>
          </p:cNvGraphicFramePr>
          <p:nvPr/>
        </p:nvGraphicFramePr>
        <p:xfrm>
          <a:off x="609600" y="1771650"/>
          <a:ext cx="381000" cy="590550"/>
        </p:xfrm>
        <a:graphic>
          <a:graphicData uri="http://schemas.openxmlformats.org/presentationml/2006/ole">
            <p:oleObj spid="_x0000_s8202" showAsIcon="1" r:id="rId6" imgW="380880" imgH="590400" progId="">
              <p:embed/>
            </p:oleObj>
          </a:graphicData>
        </a:graphic>
      </p:graphicFrame>
      <p:graphicFrame>
        <p:nvGraphicFramePr>
          <p:cNvPr id="8203" name="Object 11"/>
          <p:cNvGraphicFramePr>
            <a:graphicFrameLocks noChangeAspect="1"/>
          </p:cNvGraphicFramePr>
          <p:nvPr/>
        </p:nvGraphicFramePr>
        <p:xfrm>
          <a:off x="609600" y="4953000"/>
          <a:ext cx="381000" cy="590550"/>
        </p:xfrm>
        <a:graphic>
          <a:graphicData uri="http://schemas.openxmlformats.org/presentationml/2006/ole">
            <p:oleObj spid="_x0000_s8203" showAsIcon="1" r:id="rId7" imgW="380880" imgH="590400" progId="">
              <p:embed/>
            </p:oleObj>
          </a:graphicData>
        </a:graphic>
      </p:graphicFrame>
    </p:spTree>
  </p:cSld>
  <p:clrMapOvr>
    <a:masterClrMapping/>
  </p:clrMapOvr>
  <p:transition>
    <p:diamond/>
  </p:transition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7" name="Picture 1"/>
          <p:cNvPicPr>
            <a:picLocks noChangeAspect="1" noChangeArrowheads="1"/>
          </p:cNvPicPr>
          <p:nvPr/>
        </p:nvPicPr>
        <p:blipFill>
          <a:blip r:embed="rId4" cstate="print"/>
          <a:srcRect l="7974" t="51135" r="17769" b="12035"/>
          <a:stretch>
            <a:fillRect/>
          </a:stretch>
        </p:blipFill>
        <p:spPr bwMode="auto">
          <a:xfrm>
            <a:off x="1219200" y="3962400"/>
            <a:ext cx="6740525" cy="933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92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04800" y="419100"/>
            <a:ext cx="8534400" cy="763588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CA"/>
              <a:t>Getting Ready To Compose</a:t>
            </a:r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685800" y="5334000"/>
            <a:ext cx="8153400" cy="825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spcBef>
                <a:spcPts val="150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CA">
                <a:solidFill>
                  <a:srgbClr val="000000"/>
                </a:solidFill>
                <a:latin typeface="Arial" charset="0"/>
              </a:rPr>
              <a:t>The melody above uses all the </a:t>
            </a:r>
            <a:r>
              <a:rPr lang="en-CA" b="1">
                <a:solidFill>
                  <a:srgbClr val="FF0033"/>
                </a:solidFill>
                <a:latin typeface="Arial" charset="0"/>
              </a:rPr>
              <a:t>note-values</a:t>
            </a:r>
            <a:r>
              <a:rPr lang="en-CA" b="1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CA">
                <a:solidFill>
                  <a:srgbClr val="000000"/>
                </a:solidFill>
                <a:latin typeface="Arial" charset="0"/>
              </a:rPr>
              <a:t>we have learned so far and it is </a:t>
            </a:r>
            <a:r>
              <a:rPr lang="en-CA" b="1">
                <a:solidFill>
                  <a:srgbClr val="FF0033"/>
                </a:solidFill>
                <a:latin typeface="Arial" charset="0"/>
              </a:rPr>
              <a:t>four measures</a:t>
            </a:r>
            <a:r>
              <a:rPr lang="en-CA">
                <a:solidFill>
                  <a:srgbClr val="000000"/>
                </a:solidFill>
                <a:latin typeface="Arial" charset="0"/>
              </a:rPr>
              <a:t> long.</a:t>
            </a:r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5486400" y="2667000"/>
            <a:ext cx="3048000" cy="11906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spcBef>
                <a:spcPts val="150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CA">
                <a:solidFill>
                  <a:srgbClr val="000000"/>
                </a:solidFill>
                <a:latin typeface="Arial" charset="0"/>
              </a:rPr>
              <a:t>A </a:t>
            </a:r>
            <a:r>
              <a:rPr lang="en-CA" b="1">
                <a:solidFill>
                  <a:srgbClr val="FF0033"/>
                </a:solidFill>
                <a:latin typeface="Arial" charset="0"/>
              </a:rPr>
              <a:t>double bar</a:t>
            </a:r>
            <a:r>
              <a:rPr lang="en-CA">
                <a:solidFill>
                  <a:srgbClr val="000000"/>
                </a:solidFill>
                <a:latin typeface="Arial" charset="0"/>
              </a:rPr>
              <a:t> indicates the end of a melody</a:t>
            </a:r>
          </a:p>
        </p:txBody>
      </p:sp>
      <p:sp>
        <p:nvSpPr>
          <p:cNvPr id="9221" name="Line 5"/>
          <p:cNvSpPr>
            <a:spLocks noChangeShapeType="1"/>
          </p:cNvSpPr>
          <p:nvPr/>
        </p:nvSpPr>
        <p:spPr bwMode="auto">
          <a:xfrm>
            <a:off x="3762375" y="4038600"/>
            <a:ext cx="1371600" cy="1588"/>
          </a:xfrm>
          <a:prstGeom prst="line">
            <a:avLst/>
          </a:prstGeom>
          <a:noFill/>
          <a:ln w="28440">
            <a:solidFill>
              <a:srgbClr val="000000"/>
            </a:solidFill>
            <a:miter lim="800000"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685800" y="1905000"/>
            <a:ext cx="5486400" cy="825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spcBef>
                <a:spcPts val="150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CA">
                <a:solidFill>
                  <a:srgbClr val="000000"/>
                </a:solidFill>
                <a:latin typeface="Arial" charset="0"/>
              </a:rPr>
              <a:t>The distance between two bar lines is called a </a:t>
            </a:r>
            <a:r>
              <a:rPr lang="en-CA" b="1">
                <a:solidFill>
                  <a:srgbClr val="FF0033"/>
                </a:solidFill>
                <a:latin typeface="Arial" charset="0"/>
              </a:rPr>
              <a:t>bar</a:t>
            </a:r>
            <a:r>
              <a:rPr lang="en-CA" b="1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CA">
                <a:solidFill>
                  <a:srgbClr val="000000"/>
                </a:solidFill>
                <a:latin typeface="Arial" charset="0"/>
              </a:rPr>
              <a:t>or a </a:t>
            </a:r>
            <a:r>
              <a:rPr lang="en-CA" b="1">
                <a:solidFill>
                  <a:srgbClr val="FF0033"/>
                </a:solidFill>
                <a:latin typeface="Arial" charset="0"/>
              </a:rPr>
              <a:t>measure</a:t>
            </a:r>
            <a:r>
              <a:rPr lang="en-CA" b="1">
                <a:solidFill>
                  <a:srgbClr val="000000"/>
                </a:solidFill>
                <a:latin typeface="Arial" charset="0"/>
              </a:rPr>
              <a:t>.</a:t>
            </a:r>
          </a:p>
        </p:txBody>
      </p:sp>
      <p:sp>
        <p:nvSpPr>
          <p:cNvPr id="9223" name="Line 7"/>
          <p:cNvSpPr>
            <a:spLocks noChangeShapeType="1"/>
          </p:cNvSpPr>
          <p:nvPr/>
        </p:nvSpPr>
        <p:spPr bwMode="auto">
          <a:xfrm>
            <a:off x="6734175" y="3505200"/>
            <a:ext cx="1066800" cy="685800"/>
          </a:xfrm>
          <a:prstGeom prst="line">
            <a:avLst/>
          </a:prstGeom>
          <a:noFill/>
          <a:ln w="38160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9224" name="Line 8"/>
          <p:cNvSpPr>
            <a:spLocks noChangeShapeType="1"/>
          </p:cNvSpPr>
          <p:nvPr/>
        </p:nvSpPr>
        <p:spPr bwMode="auto">
          <a:xfrm>
            <a:off x="3733800" y="3962400"/>
            <a:ext cx="1588" cy="215900"/>
          </a:xfrm>
          <a:prstGeom prst="line">
            <a:avLst/>
          </a:prstGeom>
          <a:noFill/>
          <a:ln w="381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9225" name="Line 9"/>
          <p:cNvSpPr>
            <a:spLocks noChangeShapeType="1"/>
          </p:cNvSpPr>
          <p:nvPr/>
        </p:nvSpPr>
        <p:spPr bwMode="auto">
          <a:xfrm>
            <a:off x="5105400" y="3962400"/>
            <a:ext cx="1588" cy="215900"/>
          </a:xfrm>
          <a:prstGeom prst="line">
            <a:avLst/>
          </a:prstGeom>
          <a:noFill/>
          <a:ln w="381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9226" name="Line 10"/>
          <p:cNvSpPr>
            <a:spLocks noChangeShapeType="1"/>
          </p:cNvSpPr>
          <p:nvPr/>
        </p:nvSpPr>
        <p:spPr bwMode="auto">
          <a:xfrm>
            <a:off x="3505200" y="2667000"/>
            <a:ext cx="704850" cy="1219200"/>
          </a:xfrm>
          <a:prstGeom prst="line">
            <a:avLst/>
          </a:prstGeom>
          <a:noFill/>
          <a:ln w="38160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graphicFrame>
        <p:nvGraphicFramePr>
          <p:cNvPr id="9227" name="Object 11"/>
          <p:cNvGraphicFramePr>
            <a:graphicFrameLocks noChangeAspect="1"/>
          </p:cNvGraphicFramePr>
          <p:nvPr/>
        </p:nvGraphicFramePr>
        <p:xfrm>
          <a:off x="609600" y="4210050"/>
          <a:ext cx="381000" cy="590550"/>
        </p:xfrm>
        <a:graphic>
          <a:graphicData uri="http://schemas.openxmlformats.org/presentationml/2006/ole">
            <p:oleObj spid="_x0000_s9227" showAsIcon="1" r:id="rId5" imgW="380880" imgH="590400" progId="">
              <p:embed/>
            </p:oleObj>
          </a:graphicData>
        </a:graphic>
      </p:graphicFrame>
    </p:spTree>
  </p:cSld>
  <p:clrMapOvr>
    <a:masterClrMapping/>
  </p:clrMapOvr>
  <p:transition>
    <p:diamond/>
  </p:transition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304800" y="388938"/>
            <a:ext cx="8534400" cy="1433512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CA"/>
              <a:t>Creating a melody using Noteworthy Composer</a:t>
            </a:r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2057400"/>
            <a:ext cx="7772400" cy="4114800"/>
          </a:xfrm>
          <a:ln/>
        </p:spPr>
        <p:txBody>
          <a:bodyPr/>
          <a:lstStyle/>
          <a:p>
            <a:pPr marL="341313" indent="-341313">
              <a:spcBef>
                <a:spcPts val="600"/>
              </a:spcBef>
              <a:buSzPct val="80000"/>
              <a:buFont typeface="Arial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400">
                <a:solidFill>
                  <a:srgbClr val="000000"/>
                </a:solidFill>
                <a:latin typeface="Arial" charset="0"/>
              </a:rPr>
              <a:t>Double click on the program icon.</a:t>
            </a:r>
          </a:p>
          <a:p>
            <a:pPr marL="341313" indent="-341313">
              <a:spcBef>
                <a:spcPts val="600"/>
              </a:spcBef>
              <a:buSzPct val="80000"/>
              <a:buFont typeface="Arial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400">
                <a:solidFill>
                  <a:srgbClr val="000000"/>
                </a:solidFill>
                <a:latin typeface="Arial" charset="0"/>
              </a:rPr>
              <a:t>Close the “Did you know?” window</a:t>
            </a:r>
          </a:p>
          <a:p>
            <a:pPr marL="341313" indent="-341313">
              <a:spcBef>
                <a:spcPts val="600"/>
              </a:spcBef>
              <a:buSzPct val="80000"/>
              <a:buFont typeface="Arial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400">
                <a:solidFill>
                  <a:srgbClr val="000000"/>
                </a:solidFill>
                <a:latin typeface="Arial" charset="0"/>
              </a:rPr>
              <a:t>Go to File – select “new”</a:t>
            </a:r>
          </a:p>
          <a:p>
            <a:pPr marL="341313" indent="-341313">
              <a:spcBef>
                <a:spcPts val="600"/>
              </a:spcBef>
              <a:buSzPct val="80000"/>
              <a:buFont typeface="Arial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400">
                <a:solidFill>
                  <a:srgbClr val="000000"/>
                </a:solidFill>
                <a:latin typeface="Arial" charset="0"/>
              </a:rPr>
              <a:t>Select “blank score” from the Song Templates Window. Click “OK”.</a:t>
            </a:r>
          </a:p>
          <a:p>
            <a:pPr marL="341313" indent="-341313">
              <a:spcBef>
                <a:spcPts val="600"/>
              </a:spcBef>
              <a:buSzPct val="80000"/>
              <a:buFont typeface="Arial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400">
                <a:solidFill>
                  <a:srgbClr val="000000"/>
                </a:solidFill>
                <a:latin typeface="Arial" charset="0"/>
              </a:rPr>
              <a:t> Type in a name for your composition</a:t>
            </a:r>
          </a:p>
          <a:p>
            <a:pPr marL="341313" indent="-341313">
              <a:spcBef>
                <a:spcPts val="600"/>
              </a:spcBef>
              <a:buSzPct val="80000"/>
              <a:buFont typeface="Arial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400">
                <a:solidFill>
                  <a:srgbClr val="000000"/>
                </a:solidFill>
                <a:latin typeface="Arial" charset="0"/>
              </a:rPr>
              <a:t>Type in your name as “author-composer”. Click “OK”.</a:t>
            </a:r>
          </a:p>
          <a:p>
            <a:pPr marL="341313" indent="-341313">
              <a:spcBef>
                <a:spcPts val="600"/>
              </a:spcBef>
              <a:buSzPct val="80000"/>
              <a:buFont typeface="Arial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400">
                <a:solidFill>
                  <a:srgbClr val="000000"/>
                </a:solidFill>
                <a:latin typeface="Arial" charset="0"/>
              </a:rPr>
              <a:t>YOU ARE NOW READY TO BEGIN</a:t>
            </a:r>
          </a:p>
          <a:p>
            <a:pPr marL="341313" indent="-341313">
              <a:spcBef>
                <a:spcPts val="600"/>
              </a:spcBef>
              <a:buSzPct val="80000"/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CA" sz="240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304800" y="419100"/>
            <a:ext cx="8534400" cy="763588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CA"/>
              <a:t>My First Composition</a:t>
            </a:r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981200"/>
            <a:ext cx="7772400" cy="4114800"/>
          </a:xfrm>
          <a:ln/>
        </p:spPr>
        <p:txBody>
          <a:bodyPr/>
          <a:lstStyle/>
          <a:p>
            <a:pPr indent="-341313">
              <a:spcBef>
                <a:spcPts val="600"/>
              </a:spcBef>
              <a:buClrTx/>
              <a:buSzPct val="80000"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CA" sz="2400" dirty="0">
                <a:solidFill>
                  <a:srgbClr val="000000"/>
                </a:solidFill>
                <a:latin typeface="Arial" charset="0"/>
              </a:rPr>
              <a:t>You are now ready to write your first composition.</a:t>
            </a:r>
          </a:p>
          <a:p>
            <a:pPr indent="-341313">
              <a:spcBef>
                <a:spcPts val="600"/>
              </a:spcBef>
              <a:buClrTx/>
              <a:buSzPct val="80000"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CA" sz="2400" dirty="0">
              <a:solidFill>
                <a:srgbClr val="000000"/>
              </a:solidFill>
              <a:latin typeface="Arial" charset="0"/>
            </a:endParaRPr>
          </a:p>
          <a:p>
            <a:pPr marL="741363" lvl="1" indent="-284163">
              <a:spcBef>
                <a:spcPts val="600"/>
              </a:spcBef>
              <a:buSzPct val="90000"/>
              <a:buFont typeface="Wingdings" charset="2"/>
              <a:buChar char="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CA" sz="2400" dirty="0">
                <a:solidFill>
                  <a:srgbClr val="000000"/>
                </a:solidFill>
                <a:latin typeface="Arial" charset="0"/>
              </a:rPr>
              <a:t>Make it 4 measures long</a:t>
            </a:r>
          </a:p>
          <a:p>
            <a:pPr marL="741363" lvl="1" indent="-284163">
              <a:spcBef>
                <a:spcPts val="600"/>
              </a:spcBef>
              <a:buSzPct val="90000"/>
              <a:buFont typeface="Wingdings" charset="2"/>
              <a:buChar char="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CA" sz="2400" dirty="0">
                <a:solidFill>
                  <a:srgbClr val="000000"/>
                </a:solidFill>
                <a:latin typeface="Arial" charset="0"/>
              </a:rPr>
              <a:t>Use a time signature of 4/4</a:t>
            </a:r>
          </a:p>
          <a:p>
            <a:pPr marL="741363" lvl="1" indent="-284163">
              <a:spcBef>
                <a:spcPts val="600"/>
              </a:spcBef>
              <a:buSzPct val="90000"/>
              <a:buFont typeface="Wingdings" charset="2"/>
              <a:buChar char="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CA" sz="2400" dirty="0">
                <a:solidFill>
                  <a:srgbClr val="000000"/>
                </a:solidFill>
                <a:latin typeface="Arial" charset="0"/>
              </a:rPr>
              <a:t>Begin and end on middle “C</a:t>
            </a:r>
            <a:r>
              <a:rPr lang="en-CA" sz="2400" dirty="0" smtClean="0">
                <a:solidFill>
                  <a:srgbClr val="000000"/>
                </a:solidFill>
                <a:latin typeface="Arial" charset="0"/>
              </a:rPr>
              <a:t>”.  </a:t>
            </a:r>
            <a:endParaRPr lang="en-CA" sz="2400" dirty="0">
              <a:solidFill>
                <a:srgbClr val="000000"/>
              </a:solidFill>
              <a:latin typeface="Arial" charset="0"/>
            </a:endParaRPr>
          </a:p>
          <a:p>
            <a:pPr marL="741363" lvl="1" indent="-284163">
              <a:spcBef>
                <a:spcPts val="600"/>
              </a:spcBef>
              <a:buSzPct val="90000"/>
              <a:buFont typeface="Wingdings" charset="2"/>
              <a:buChar char="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CA" sz="2400" dirty="0">
                <a:solidFill>
                  <a:srgbClr val="000000"/>
                </a:solidFill>
                <a:latin typeface="Arial" charset="0"/>
              </a:rPr>
              <a:t>Use </a:t>
            </a:r>
            <a:r>
              <a:rPr lang="en-CA" sz="2400" dirty="0" smtClean="0">
                <a:solidFill>
                  <a:srgbClr val="000000"/>
                </a:solidFill>
                <a:latin typeface="Arial" charset="0"/>
              </a:rPr>
              <a:t>quavers, crotchets, minims, and semi-</a:t>
            </a:r>
            <a:r>
              <a:rPr lang="en-CA" sz="2400" dirty="0" err="1" smtClean="0">
                <a:solidFill>
                  <a:srgbClr val="000000"/>
                </a:solidFill>
                <a:latin typeface="Arial" charset="0"/>
              </a:rPr>
              <a:t>breves</a:t>
            </a:r>
            <a:r>
              <a:rPr lang="en-CA" sz="2400" smtClean="0">
                <a:solidFill>
                  <a:srgbClr val="000000"/>
                </a:solidFill>
                <a:latin typeface="Arial" charset="0"/>
              </a:rPr>
              <a:t>.</a:t>
            </a:r>
            <a:endParaRPr lang="en-CA" sz="2400" dirty="0">
              <a:solidFill>
                <a:srgbClr val="000000"/>
              </a:solidFill>
              <a:latin typeface="Arial" charset="0"/>
            </a:endParaRPr>
          </a:p>
          <a:p>
            <a:pPr marL="741363" lvl="1" indent="-284163">
              <a:spcBef>
                <a:spcPts val="600"/>
              </a:spcBef>
              <a:buSzPct val="90000"/>
              <a:buFont typeface="Wingdings" charset="2"/>
              <a:buChar char="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CA" sz="2400" dirty="0">
                <a:solidFill>
                  <a:srgbClr val="000000"/>
                </a:solidFill>
                <a:latin typeface="Arial" charset="0"/>
              </a:rPr>
              <a:t>Have the notes in your melody move in </a:t>
            </a:r>
            <a:r>
              <a:rPr lang="en-CA" sz="2400" b="1" dirty="0">
                <a:solidFill>
                  <a:srgbClr val="FF0033"/>
                </a:solidFill>
                <a:latin typeface="Arial" charset="0"/>
              </a:rPr>
              <a:t>step-wise </a:t>
            </a:r>
            <a:r>
              <a:rPr lang="en-CA" sz="2400" b="1" dirty="0" smtClean="0">
                <a:solidFill>
                  <a:srgbClr val="FF0033"/>
                </a:solidFill>
                <a:latin typeface="Arial" charset="0"/>
              </a:rPr>
              <a:t>motion, repeated notes or small skips.</a:t>
            </a:r>
            <a:endParaRPr lang="en-CA" sz="2400" b="1" dirty="0">
              <a:solidFill>
                <a:srgbClr val="FF0033"/>
              </a:solidFill>
              <a:latin typeface="Arial" charset="0"/>
            </a:endParaRPr>
          </a:p>
          <a:p>
            <a:pPr marL="741363" lvl="1" indent="-284163">
              <a:spcBef>
                <a:spcPts val="600"/>
              </a:spcBef>
              <a:buClrTx/>
              <a:buSzPct val="90000"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CA" sz="2400" b="1" dirty="0">
              <a:solidFill>
                <a:srgbClr val="FF0033"/>
              </a:solidFill>
              <a:latin typeface="Arial" charset="0"/>
            </a:endParaRPr>
          </a:p>
        </p:txBody>
      </p:sp>
      <p:pic>
        <p:nvPicPr>
          <p:cNvPr id="4" name="Picture 3" descr="middle C.jpg"/>
          <p:cNvPicPr>
            <a:picLocks noChangeAspect="1"/>
          </p:cNvPicPr>
          <p:nvPr/>
        </p:nvPicPr>
        <p:blipFill>
          <a:blip r:embed="rId3" cstate="print"/>
          <a:srcRect r="87799" b="76460"/>
          <a:stretch>
            <a:fillRect/>
          </a:stretch>
        </p:blipFill>
        <p:spPr>
          <a:xfrm>
            <a:off x="5724128" y="3645024"/>
            <a:ext cx="477701" cy="57606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"/>
        <a:cs typeface="Arial Unicode MS"/>
      </a:majorFont>
      <a:minorFont>
        <a:latin typeface="Times New Roman"/>
        <a:ea typeface="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cs typeface="Arial Unicode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cs typeface="Arial Unicode MS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"/>
        <a:cs typeface="Arial Unicode MS"/>
      </a:majorFont>
      <a:minorFont>
        <a:latin typeface="Times New Roman"/>
        <a:ea typeface="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cs typeface="Arial Unicode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cs typeface="Arial Unicode MS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1016</TotalTime>
  <Words>383</Words>
  <Application>Microsoft Office PowerPoint</Application>
  <PresentationFormat>On-screen Show (4:3)</PresentationFormat>
  <Paragraphs>41</Paragraphs>
  <Slides>8</Slides>
  <Notes>8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0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Times New Roman</vt:lpstr>
      <vt:lpstr>Arial</vt:lpstr>
      <vt:lpstr>Arial Unicode MS</vt:lpstr>
      <vt:lpstr>Wingdings</vt:lpstr>
      <vt:lpstr>Office Theme</vt:lpstr>
      <vt:lpstr>Office Theme</vt:lpstr>
      <vt:lpstr>Lesson 6 Composing with  pitch and duration</vt:lpstr>
      <vt:lpstr>Beat</vt:lpstr>
      <vt:lpstr>Note Values</vt:lpstr>
      <vt:lpstr>Time signature</vt:lpstr>
      <vt:lpstr>Slide 5</vt:lpstr>
      <vt:lpstr>Getting Ready To Compose</vt:lpstr>
      <vt:lpstr>Creating a melody using Noteworthy Composer</vt:lpstr>
      <vt:lpstr>My First Composition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Lesson Two</dc:title>
  <dc:creator>Acadia User</dc:creator>
  <cp:lastModifiedBy>Ruth</cp:lastModifiedBy>
  <cp:revision>23</cp:revision>
  <cp:lastPrinted>1601-01-01T00:00:00Z</cp:lastPrinted>
  <dcterms:created xsi:type="dcterms:W3CDTF">2001-03-15T14:11:04Z</dcterms:created>
  <dcterms:modified xsi:type="dcterms:W3CDTF">2010-08-05T00:45:08Z</dcterms:modified>
</cp:coreProperties>
</file>